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66" r:id="rId2"/>
    <p:sldId id="260" r:id="rId3"/>
    <p:sldId id="265" r:id="rId4"/>
    <p:sldId id="256" r:id="rId5"/>
    <p:sldId id="257" r:id="rId6"/>
    <p:sldId id="258" r:id="rId7"/>
    <p:sldId id="259" r:id="rId8"/>
    <p:sldId id="261" r:id="rId9"/>
    <p:sldId id="262" r:id="rId10"/>
    <p:sldId id="263" r:id="rId11"/>
    <p:sldId id="264" r:id="rId12"/>
    <p:sldId id="267" r:id="rId13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0808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لعنوان والتسمية ال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73117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اقتباس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2619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899817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بطاقة اسم ذات 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87838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صواب أو خط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62042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2485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7289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9629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66464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38279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25883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82210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902540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390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3040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E05E9-286E-4416-A180-720A35AA86D0}" type="datetimeFigureOut">
              <a:rPr lang="ar-IQ" smtClean="0"/>
              <a:t>09/03/1440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2666E6B7-DFAD-43E9-BB32-C24E9D21FE7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65820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589213" y="2514601"/>
            <a:ext cx="8915399" cy="1579728"/>
          </a:xfrm>
        </p:spPr>
        <p:txBody>
          <a:bodyPr/>
          <a:lstStyle/>
          <a:p>
            <a:pPr algn="ctr"/>
            <a:r>
              <a:rPr lang="en-US" dirty="0" smtClean="0"/>
              <a:t>Artificial lab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89213" y="4203511"/>
            <a:ext cx="8915399" cy="1700152"/>
          </a:xfrm>
        </p:spPr>
        <p:txBody>
          <a:bodyPr/>
          <a:lstStyle/>
          <a:p>
            <a:pPr algn="ctr"/>
            <a:r>
              <a:rPr lang="en-US" dirty="0" smtClean="0"/>
              <a:t>Prepared by </a:t>
            </a:r>
          </a:p>
          <a:p>
            <a:pPr algn="ctr"/>
            <a:r>
              <a:rPr lang="en-US" dirty="0" err="1" smtClean="0"/>
              <a:t>Zobeda</a:t>
            </a:r>
            <a:r>
              <a:rPr lang="en-US" dirty="0" smtClean="0"/>
              <a:t> </a:t>
            </a:r>
            <a:r>
              <a:rPr lang="en-US" dirty="0" err="1" smtClean="0"/>
              <a:t>hatif</a:t>
            </a:r>
            <a:r>
              <a:rPr lang="en-US" dirty="0" smtClean="0"/>
              <a:t> </a:t>
            </a:r>
            <a:r>
              <a:rPr lang="en-US" dirty="0" err="1" smtClean="0"/>
              <a:t>naji</a:t>
            </a:r>
            <a:endParaRPr lang="en-US" dirty="0" smtClean="0"/>
          </a:p>
          <a:p>
            <a:pPr algn="ctr"/>
            <a:r>
              <a:rPr lang="en-US" dirty="0" smtClean="0"/>
              <a:t>Computer department </a:t>
            </a:r>
          </a:p>
          <a:p>
            <a:pPr algn="ctr"/>
            <a:r>
              <a:rPr lang="en-US" dirty="0" smtClean="0"/>
              <a:t>Engineering college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021493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for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The for loop repeats a group of statements a fixed, predetermined number of</a:t>
            </a:r>
          </a:p>
          <a:p>
            <a:pPr algn="l" rtl="0"/>
            <a:r>
              <a:rPr lang="en-US" dirty="0"/>
              <a:t>times. A matching end delineates the statements.</a:t>
            </a:r>
          </a:p>
          <a:p>
            <a:pPr algn="l" rtl="0"/>
            <a:r>
              <a:rPr lang="en-US" dirty="0"/>
              <a:t>for n = 3:32</a:t>
            </a:r>
          </a:p>
          <a:p>
            <a:pPr algn="l" rtl="0"/>
            <a:r>
              <a:rPr lang="en-US" dirty="0"/>
              <a:t>r(n) = rank(magic(n));</a:t>
            </a:r>
          </a:p>
          <a:p>
            <a:pPr algn="l" rtl="0"/>
            <a:r>
              <a:rPr lang="en-US" dirty="0"/>
              <a:t>End</a:t>
            </a:r>
          </a:p>
          <a:p>
            <a:pPr marL="0" indent="0" algn="l" rtl="0">
              <a:buNone/>
            </a:pPr>
            <a:r>
              <a:rPr lang="en-US" dirty="0"/>
              <a:t>The semicolon terminating the inner statement suppresses repeated printing, and the r after the loop displays the final result.</a:t>
            </a:r>
            <a:endParaRPr lang="ar-IQ" dirty="0"/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6368672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mtClean="0"/>
              <a:t>for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en-US" dirty="0"/>
              <a:t>It is a good idea to indent the loops for readability, especially when they are</a:t>
            </a:r>
          </a:p>
          <a:p>
            <a:pPr algn="l" rtl="0"/>
            <a:r>
              <a:rPr lang="en-US" dirty="0" smtClean="0"/>
              <a:t>for </a:t>
            </a:r>
            <a:r>
              <a:rPr lang="en-US" dirty="0" err="1"/>
              <a:t>i</a:t>
            </a:r>
            <a:r>
              <a:rPr lang="en-US" dirty="0"/>
              <a:t> = 1:m</a:t>
            </a:r>
          </a:p>
          <a:p>
            <a:pPr algn="l" rtl="0"/>
            <a:r>
              <a:rPr lang="en-US" dirty="0"/>
              <a:t>for j = 1:n</a:t>
            </a:r>
          </a:p>
          <a:p>
            <a:pPr algn="l" rtl="0"/>
            <a:r>
              <a:rPr lang="en-US" dirty="0"/>
              <a:t>H(</a:t>
            </a:r>
            <a:r>
              <a:rPr lang="en-US" dirty="0" err="1"/>
              <a:t>i,j</a:t>
            </a:r>
            <a:r>
              <a:rPr lang="en-US" dirty="0"/>
              <a:t>) = 1/(</a:t>
            </a:r>
            <a:r>
              <a:rPr lang="en-US" dirty="0" err="1"/>
              <a:t>i+j</a:t>
            </a:r>
            <a:r>
              <a:rPr lang="en-US" dirty="0"/>
              <a:t>);</a:t>
            </a:r>
          </a:p>
          <a:p>
            <a:pPr algn="l" rtl="0"/>
            <a:r>
              <a:rPr lang="en-US" dirty="0"/>
              <a:t>end</a:t>
            </a:r>
          </a:p>
          <a:p>
            <a:pPr algn="l" rtl="0"/>
            <a:r>
              <a:rPr lang="en-US" dirty="0"/>
              <a:t>end</a:t>
            </a:r>
            <a:endParaRPr lang="ar-IQ" dirty="0"/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218980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937832" y="2439262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/>
              <a:t>Thank you for listing </a:t>
            </a:r>
            <a:endParaRPr lang="ar-IQ" sz="4400" b="1" dirty="0"/>
          </a:p>
        </p:txBody>
      </p:sp>
    </p:spTree>
    <p:extLst>
      <p:ext uri="{BB962C8B-B14F-4D97-AF65-F5344CB8AC3E}">
        <p14:creationId xmlns:p14="http://schemas.microsoft.com/office/powerpoint/2010/main" val="4153075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matlab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 rtl="0">
              <a:buNone/>
            </a:pPr>
            <a:r>
              <a:rPr lang="en-US" sz="4000" dirty="0"/>
              <a:t>MATLAB is a high-level software package with many built-in functions </a:t>
            </a:r>
            <a:r>
              <a:rPr lang="en-US" sz="4000" dirty="0" smtClean="0"/>
              <a:t>that make </a:t>
            </a:r>
            <a:r>
              <a:rPr lang="en-US" sz="4000" dirty="0"/>
              <a:t>the learning of numerical methods much easier and more interesting. </a:t>
            </a:r>
            <a:r>
              <a:rPr lang="en-US" sz="4000" dirty="0" smtClean="0"/>
              <a:t>In this </a:t>
            </a:r>
            <a:r>
              <a:rPr lang="en-US" sz="4000" dirty="0"/>
              <a:t>section we will introduce some basic operations that will enable you </a:t>
            </a:r>
            <a:r>
              <a:rPr lang="en-US" sz="4000" dirty="0" smtClean="0"/>
              <a:t>to learn </a:t>
            </a:r>
            <a:r>
              <a:rPr lang="en-US" sz="4000" dirty="0"/>
              <a:t>the software and build your own programs for problem solving.</a:t>
            </a:r>
            <a:endParaRPr lang="ar-IQ" sz="4000" dirty="0"/>
          </a:p>
        </p:txBody>
      </p:sp>
    </p:spTree>
    <p:extLst>
      <p:ext uri="{BB962C8B-B14F-4D97-AF65-F5344CB8AC3E}">
        <p14:creationId xmlns:p14="http://schemas.microsoft.com/office/powerpoint/2010/main" val="1910923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644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Break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838200" y="791570"/>
            <a:ext cx="10515600" cy="5895833"/>
          </a:xfrm>
        </p:spPr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dirty="0"/>
              <a:t>The break statement lets you exit early from a for or while loop. In </a:t>
            </a:r>
            <a:r>
              <a:rPr lang="en-US" dirty="0" err="1"/>
              <a:t>nestedloops</a:t>
            </a:r>
            <a:r>
              <a:rPr lang="en-US" dirty="0"/>
              <a:t>, break exits from the innermost loop </a:t>
            </a:r>
            <a:r>
              <a:rPr lang="en-US" dirty="0" smtClean="0"/>
              <a:t>only</a:t>
            </a:r>
          </a:p>
          <a:p>
            <a:pPr marL="0" indent="0" algn="l" rtl="0">
              <a:buNone/>
            </a:pPr>
            <a:r>
              <a:rPr lang="en-US" dirty="0"/>
              <a:t>Here is an improvement on the example from the previous section. Why is this use of break a good idea?</a:t>
            </a:r>
          </a:p>
          <a:p>
            <a:pPr algn="l" rtl="0"/>
            <a:r>
              <a:rPr lang="en-US" dirty="0"/>
              <a:t>a = 0; </a:t>
            </a:r>
            <a:r>
              <a:rPr lang="en-US" dirty="0" err="1"/>
              <a:t>fa</a:t>
            </a:r>
            <a:r>
              <a:rPr lang="en-US" dirty="0"/>
              <a:t> = -</a:t>
            </a:r>
            <a:r>
              <a:rPr lang="en-US" dirty="0" err="1"/>
              <a:t>Inf</a:t>
            </a:r>
            <a:r>
              <a:rPr lang="en-US" dirty="0"/>
              <a:t>;</a:t>
            </a:r>
          </a:p>
          <a:p>
            <a:pPr algn="l" rtl="0"/>
            <a:r>
              <a:rPr lang="en-US" dirty="0"/>
              <a:t>b = 3; </a:t>
            </a:r>
            <a:r>
              <a:rPr lang="en-US" dirty="0" err="1"/>
              <a:t>fb</a:t>
            </a:r>
            <a:r>
              <a:rPr lang="en-US" dirty="0"/>
              <a:t> = </a:t>
            </a:r>
            <a:r>
              <a:rPr lang="en-US" dirty="0" err="1"/>
              <a:t>Inf</a:t>
            </a:r>
            <a:r>
              <a:rPr lang="en-US" dirty="0"/>
              <a:t>;</a:t>
            </a:r>
          </a:p>
          <a:p>
            <a:pPr algn="l" rtl="0"/>
            <a:r>
              <a:rPr lang="en-US" dirty="0"/>
              <a:t>while b-a &gt; </a:t>
            </a:r>
            <a:r>
              <a:rPr lang="en-US" dirty="0" err="1"/>
              <a:t>eps</a:t>
            </a:r>
            <a:r>
              <a:rPr lang="en-US" dirty="0"/>
              <a:t>*b</a:t>
            </a:r>
          </a:p>
          <a:p>
            <a:pPr algn="l" rtl="0"/>
            <a:r>
              <a:rPr lang="en-US" dirty="0"/>
              <a:t>x = (</a:t>
            </a:r>
            <a:r>
              <a:rPr lang="en-US" dirty="0" err="1"/>
              <a:t>a+b</a:t>
            </a:r>
            <a:r>
              <a:rPr lang="en-US" dirty="0"/>
              <a:t>)/2;</a:t>
            </a:r>
          </a:p>
          <a:p>
            <a:pPr algn="l" rtl="0"/>
            <a:r>
              <a:rPr lang="en-US" dirty="0" err="1"/>
              <a:t>fx</a:t>
            </a:r>
            <a:r>
              <a:rPr lang="en-US" dirty="0"/>
              <a:t> = x^3-2*x-5;</a:t>
            </a:r>
          </a:p>
          <a:p>
            <a:pPr algn="l" rtl="0"/>
            <a:r>
              <a:rPr lang="en-US" dirty="0"/>
              <a:t>if </a:t>
            </a:r>
            <a:r>
              <a:rPr lang="en-US" dirty="0" err="1"/>
              <a:t>fx</a:t>
            </a:r>
            <a:r>
              <a:rPr lang="en-US" dirty="0"/>
              <a:t> == 0</a:t>
            </a:r>
          </a:p>
          <a:p>
            <a:pPr algn="l" rtl="0"/>
            <a:r>
              <a:rPr lang="en-US" dirty="0"/>
              <a:t>break</a:t>
            </a:r>
          </a:p>
          <a:p>
            <a:pPr algn="l" rtl="0"/>
            <a:r>
              <a:rPr lang="en-US" dirty="0" err="1"/>
              <a:t>elseif</a:t>
            </a:r>
            <a:r>
              <a:rPr lang="en-US" dirty="0"/>
              <a:t> sign(</a:t>
            </a:r>
            <a:r>
              <a:rPr lang="en-US" dirty="0" err="1"/>
              <a:t>fx</a:t>
            </a:r>
            <a:r>
              <a:rPr lang="en-US" dirty="0"/>
              <a:t>) == sign(</a:t>
            </a:r>
            <a:r>
              <a:rPr lang="en-US" dirty="0" err="1"/>
              <a:t>fa</a:t>
            </a:r>
            <a:r>
              <a:rPr lang="en-US" dirty="0"/>
              <a:t>)</a:t>
            </a:r>
          </a:p>
          <a:p>
            <a:pPr algn="l" rtl="0"/>
            <a:r>
              <a:rPr lang="en-US" dirty="0"/>
              <a:t>a = x; </a:t>
            </a:r>
            <a:r>
              <a:rPr lang="en-US" dirty="0" err="1"/>
              <a:t>fa</a:t>
            </a:r>
            <a:r>
              <a:rPr lang="en-US" dirty="0"/>
              <a:t> = </a:t>
            </a:r>
            <a:r>
              <a:rPr lang="en-US" dirty="0" err="1"/>
              <a:t>fx</a:t>
            </a:r>
            <a:r>
              <a:rPr lang="en-US" dirty="0"/>
              <a:t>;</a:t>
            </a:r>
          </a:p>
          <a:p>
            <a:pPr algn="l" rtl="0"/>
            <a:r>
              <a:rPr lang="en-US" dirty="0"/>
              <a:t>else</a:t>
            </a:r>
          </a:p>
          <a:p>
            <a:pPr algn="l" rtl="0"/>
            <a:r>
              <a:rPr lang="en-US" dirty="0"/>
              <a:t>b = x; </a:t>
            </a:r>
            <a:r>
              <a:rPr lang="en-US" dirty="0" err="1"/>
              <a:t>fb</a:t>
            </a:r>
            <a:r>
              <a:rPr lang="en-US" dirty="0"/>
              <a:t> = </a:t>
            </a:r>
            <a:r>
              <a:rPr lang="en-US" dirty="0" err="1"/>
              <a:t>fx</a:t>
            </a:r>
            <a:r>
              <a:rPr lang="en-US" dirty="0"/>
              <a:t>;</a:t>
            </a:r>
          </a:p>
          <a:p>
            <a:pPr algn="l" rtl="0"/>
            <a:r>
              <a:rPr lang="en-US" dirty="0"/>
              <a:t>end</a:t>
            </a:r>
          </a:p>
          <a:p>
            <a:pPr algn="l" rtl="0"/>
            <a:r>
              <a:rPr lang="en-US" dirty="0"/>
              <a:t>end</a:t>
            </a:r>
          </a:p>
          <a:p>
            <a:pPr algn="l" rtl="0"/>
            <a:r>
              <a:rPr lang="en-US" dirty="0"/>
              <a:t>x</a:t>
            </a:r>
            <a:endParaRPr lang="ar-IQ" dirty="0"/>
          </a:p>
          <a:p>
            <a:pPr marL="0" indent="0" algn="l" rtl="0">
              <a:buNone/>
            </a:pPr>
            <a:endParaRPr lang="en-US" dirty="0"/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4513639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399032"/>
            <a:ext cx="9144000" cy="1156813"/>
          </a:xfrm>
        </p:spPr>
        <p:txBody>
          <a:bodyPr/>
          <a:lstStyle/>
          <a:p>
            <a:r>
              <a:rPr lang="en-US" b="1" dirty="0"/>
              <a:t>Flow Control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2388358"/>
            <a:ext cx="9144000" cy="4469642"/>
          </a:xfrm>
        </p:spPr>
        <p:txBody>
          <a:bodyPr>
            <a:normAutofit/>
          </a:bodyPr>
          <a:lstStyle/>
          <a:p>
            <a:pPr algn="l"/>
            <a:r>
              <a:rPr lang="en-US" sz="3600" b="0" i="0" u="none" strike="noStrike" baseline="0" dirty="0" smtClean="0">
                <a:latin typeface="Times New Roman" panose="02020603050405020304" pitchFamily="18" charset="0"/>
              </a:rPr>
              <a:t>MATLAB has several flow control constructs:</a:t>
            </a:r>
          </a:p>
          <a:p>
            <a:pPr algn="l"/>
            <a:r>
              <a:rPr lang="en-US" sz="3600" b="1" i="0" u="none" strike="noStrike" baseline="0" dirty="0" smtClean="0">
                <a:latin typeface="Arial" panose="020B0604020202020204" pitchFamily="34" charset="0"/>
              </a:rPr>
              <a:t>•</a:t>
            </a:r>
            <a:r>
              <a:rPr lang="en-US" sz="3600" b="0" i="0" u="none" strike="noStrike" baseline="0" dirty="0" smtClean="0">
                <a:latin typeface="Times New Roman" panose="02020603050405020304" pitchFamily="18" charset="0"/>
              </a:rPr>
              <a:t>if statements</a:t>
            </a:r>
          </a:p>
          <a:p>
            <a:pPr algn="l"/>
            <a:r>
              <a:rPr lang="en-US" sz="3600" b="1" i="0" u="none" strike="noStrike" baseline="0" dirty="0" smtClean="0">
                <a:latin typeface="Arial" panose="020B0604020202020204" pitchFamily="34" charset="0"/>
              </a:rPr>
              <a:t>•</a:t>
            </a:r>
            <a:r>
              <a:rPr lang="en-US" sz="3600" b="0" i="0" u="none" strike="noStrike" baseline="0" dirty="0" smtClean="0">
                <a:latin typeface="Times New Roman" panose="02020603050405020304" pitchFamily="18" charset="0"/>
              </a:rPr>
              <a:t>switch statements</a:t>
            </a:r>
          </a:p>
          <a:p>
            <a:pPr algn="l"/>
            <a:r>
              <a:rPr lang="en-US" sz="3600" b="1" i="0" u="none" strike="noStrike" baseline="0" dirty="0" smtClean="0">
                <a:latin typeface="Arial" panose="020B0604020202020204" pitchFamily="34" charset="0"/>
              </a:rPr>
              <a:t>•</a:t>
            </a:r>
            <a:r>
              <a:rPr lang="en-US" sz="3600" b="0" i="0" u="none" strike="noStrike" baseline="0" dirty="0" smtClean="0">
                <a:latin typeface="Times New Roman" panose="02020603050405020304" pitchFamily="18" charset="0"/>
              </a:rPr>
              <a:t>for loops</a:t>
            </a:r>
          </a:p>
          <a:p>
            <a:pPr algn="l"/>
            <a:r>
              <a:rPr lang="en-US" sz="3600" b="1" i="0" u="none" strike="noStrike" baseline="0" dirty="0" smtClean="0">
                <a:latin typeface="Arial" panose="020B0604020202020204" pitchFamily="34" charset="0"/>
              </a:rPr>
              <a:t>•</a:t>
            </a:r>
            <a:r>
              <a:rPr lang="en-US" sz="3600" b="0" i="0" u="none" strike="noStrike" baseline="0" dirty="0" smtClean="0">
                <a:latin typeface="Times New Roman" panose="02020603050405020304" pitchFamily="18" charset="0"/>
              </a:rPr>
              <a:t>while loops</a:t>
            </a:r>
          </a:p>
          <a:p>
            <a:pPr algn="l"/>
            <a:r>
              <a:rPr lang="en-US" sz="3600" b="1" i="0" u="none" strike="noStrike" baseline="0" dirty="0" smtClean="0">
                <a:latin typeface="Arial" panose="020B0604020202020204" pitchFamily="34" charset="0"/>
              </a:rPr>
              <a:t>•</a:t>
            </a:r>
            <a:r>
              <a:rPr lang="en-US" sz="3600" b="0" i="0" u="none" strike="noStrike" baseline="0" dirty="0" smtClean="0">
                <a:latin typeface="Times New Roman" panose="02020603050405020304" pitchFamily="18" charset="0"/>
              </a:rPr>
              <a:t>break statements</a:t>
            </a:r>
            <a:endParaRPr lang="ar-IQ" sz="3600" dirty="0"/>
          </a:p>
        </p:txBody>
      </p:sp>
    </p:spTree>
    <p:extLst>
      <p:ext uri="{BB962C8B-B14F-4D97-AF65-F5344CB8AC3E}">
        <p14:creationId xmlns:p14="http://schemas.microsoft.com/office/powerpoint/2010/main" val="14775013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/>
              <a:t>if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The if statement evaluates a logical expression and executes a group of</a:t>
            </a:r>
          </a:p>
          <a:p>
            <a:pPr algn="l" rtl="0"/>
            <a:r>
              <a:rPr lang="en-US" dirty="0"/>
              <a:t>statements when the expression is </a:t>
            </a:r>
            <a:r>
              <a:rPr lang="en-US" i="1" dirty="0"/>
              <a:t>true</a:t>
            </a:r>
            <a:r>
              <a:rPr lang="en-US" dirty="0"/>
              <a:t>. The optional </a:t>
            </a:r>
            <a:r>
              <a:rPr lang="en-US" dirty="0" smtClean="0"/>
              <a:t>else if </a:t>
            </a:r>
            <a:r>
              <a:rPr lang="en-US" dirty="0"/>
              <a:t>and else</a:t>
            </a:r>
          </a:p>
          <a:p>
            <a:pPr algn="l" rtl="0"/>
            <a:r>
              <a:rPr lang="en-US" dirty="0"/>
              <a:t>keywords provide for the execution of alternate groups of statements. An end</a:t>
            </a:r>
          </a:p>
          <a:p>
            <a:pPr algn="l" rtl="0"/>
            <a:r>
              <a:rPr lang="en-US" dirty="0"/>
              <a:t>keyword, which matches the if, terminates the last group of statements. The</a:t>
            </a:r>
          </a:p>
          <a:p>
            <a:pPr algn="l" rtl="0"/>
            <a:r>
              <a:rPr lang="en-US" dirty="0"/>
              <a:t>groups of statements are delineated by the four keywords – no braces or</a:t>
            </a:r>
          </a:p>
          <a:p>
            <a:pPr algn="l" rtl="0"/>
            <a:r>
              <a:rPr lang="en-US" dirty="0"/>
              <a:t>brackets are involved.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02874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if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l" rtl="0">
              <a:buNone/>
            </a:pPr>
            <a:r>
              <a:rPr lang="en-US" dirty="0"/>
              <a:t>MATLAB’s algorithm for generating a magic square of order </a:t>
            </a:r>
            <a:r>
              <a:rPr lang="en-US" i="1" dirty="0"/>
              <a:t>n </a:t>
            </a:r>
            <a:r>
              <a:rPr lang="en-US" dirty="0"/>
              <a:t>involves three</a:t>
            </a:r>
          </a:p>
          <a:p>
            <a:pPr marL="0" indent="0" algn="l" rtl="0">
              <a:buNone/>
            </a:pPr>
            <a:r>
              <a:rPr lang="en-US" dirty="0"/>
              <a:t>different cases: when </a:t>
            </a:r>
            <a:r>
              <a:rPr lang="en-US" i="1" dirty="0"/>
              <a:t>n </a:t>
            </a:r>
            <a:r>
              <a:rPr lang="en-US" dirty="0"/>
              <a:t>is odd, when </a:t>
            </a:r>
            <a:r>
              <a:rPr lang="en-US" i="1" dirty="0"/>
              <a:t>n </a:t>
            </a:r>
            <a:r>
              <a:rPr lang="en-US" dirty="0"/>
              <a:t>is even but not divisible by 4, or when </a:t>
            </a:r>
            <a:r>
              <a:rPr lang="en-US" i="1" dirty="0"/>
              <a:t>n</a:t>
            </a:r>
          </a:p>
          <a:p>
            <a:pPr marL="0" indent="0" algn="l" rtl="0">
              <a:buNone/>
            </a:pPr>
            <a:r>
              <a:rPr lang="en-US" dirty="0"/>
              <a:t>is divisible by 4. This is described </a:t>
            </a:r>
            <a:r>
              <a:rPr lang="en-US" dirty="0" smtClean="0"/>
              <a:t>by.</a:t>
            </a:r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if rem(n,2) ~= 0</a:t>
            </a:r>
          </a:p>
          <a:p>
            <a:pPr marL="0" indent="0" algn="l" rtl="0">
              <a:buNone/>
            </a:pPr>
            <a:r>
              <a:rPr lang="en-US" dirty="0"/>
              <a:t>M = </a:t>
            </a:r>
            <a:r>
              <a:rPr lang="en-US" dirty="0" err="1"/>
              <a:t>odd_magic</a:t>
            </a:r>
            <a:r>
              <a:rPr lang="en-US" dirty="0"/>
              <a:t>(n)</a:t>
            </a:r>
          </a:p>
          <a:p>
            <a:pPr marL="0" indent="0" algn="l" rtl="0">
              <a:buNone/>
            </a:pPr>
            <a:r>
              <a:rPr lang="en-US" dirty="0" err="1"/>
              <a:t>elseif</a:t>
            </a:r>
            <a:r>
              <a:rPr lang="en-US" dirty="0"/>
              <a:t> rem(n,4) ~= 0</a:t>
            </a:r>
          </a:p>
          <a:p>
            <a:pPr marL="0" indent="0" algn="l" rtl="0">
              <a:buNone/>
            </a:pPr>
            <a:r>
              <a:rPr lang="en-US" dirty="0"/>
              <a:t>M = </a:t>
            </a:r>
            <a:r>
              <a:rPr lang="en-US" dirty="0" err="1"/>
              <a:t>single_even_magic</a:t>
            </a:r>
            <a:r>
              <a:rPr lang="en-US" dirty="0"/>
              <a:t>(n)</a:t>
            </a:r>
          </a:p>
          <a:p>
            <a:pPr marL="0" indent="0" algn="l" rtl="0">
              <a:buNone/>
            </a:pPr>
            <a:r>
              <a:rPr lang="en-US" dirty="0"/>
              <a:t>else</a:t>
            </a:r>
          </a:p>
          <a:p>
            <a:pPr marL="0" indent="0" algn="l" rtl="0">
              <a:buNone/>
            </a:pPr>
            <a:r>
              <a:rPr lang="en-US" dirty="0"/>
              <a:t>M = </a:t>
            </a:r>
            <a:r>
              <a:rPr lang="en-US" dirty="0" err="1"/>
              <a:t>double_even_magic</a:t>
            </a:r>
            <a:r>
              <a:rPr lang="en-US" dirty="0"/>
              <a:t>(n)</a:t>
            </a:r>
          </a:p>
          <a:p>
            <a:pPr marL="0" indent="0" algn="l" rtl="0">
              <a:buNone/>
            </a:pPr>
            <a:r>
              <a:rPr lang="en-US" dirty="0"/>
              <a:t>end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56606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if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/>
              <a:t>if A &gt; B</a:t>
            </a:r>
          </a:p>
          <a:p>
            <a:pPr algn="l" rtl="0"/>
            <a:r>
              <a:rPr lang="en-US" dirty="0"/>
              <a:t>'greater'</a:t>
            </a:r>
          </a:p>
          <a:p>
            <a:pPr algn="l" rtl="0"/>
            <a:r>
              <a:rPr lang="en-US" dirty="0" err="1"/>
              <a:t>elseif</a:t>
            </a:r>
            <a:r>
              <a:rPr lang="en-US" dirty="0"/>
              <a:t> A &lt; B</a:t>
            </a:r>
          </a:p>
          <a:p>
            <a:pPr algn="l" rtl="0"/>
            <a:r>
              <a:rPr lang="en-US" dirty="0"/>
              <a:t>'less'</a:t>
            </a:r>
          </a:p>
          <a:p>
            <a:pPr algn="l" rtl="0"/>
            <a:r>
              <a:rPr lang="en-US" dirty="0" err="1"/>
              <a:t>elseif</a:t>
            </a:r>
            <a:r>
              <a:rPr lang="en-US" dirty="0"/>
              <a:t> A == B</a:t>
            </a:r>
          </a:p>
          <a:p>
            <a:pPr algn="l" rtl="0"/>
            <a:r>
              <a:rPr lang="en-US" dirty="0"/>
              <a:t>'equal'</a:t>
            </a:r>
          </a:p>
          <a:p>
            <a:pPr algn="l" rtl="0"/>
            <a:r>
              <a:rPr lang="en-US" dirty="0"/>
              <a:t>else</a:t>
            </a:r>
          </a:p>
          <a:p>
            <a:pPr algn="l" rtl="0"/>
            <a:r>
              <a:rPr lang="en-US" dirty="0"/>
              <a:t>error('Unexpected situation')</a:t>
            </a:r>
          </a:p>
          <a:p>
            <a:pPr algn="l" rtl="0"/>
            <a:r>
              <a:rPr lang="en-US" dirty="0"/>
              <a:t>end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31110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/>
              <a:t>switch and </a:t>
            </a:r>
            <a:r>
              <a:rPr lang="en-US" b="1" dirty="0" smtClean="0"/>
              <a:t>case: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0">
              <a:buNone/>
            </a:pPr>
            <a:r>
              <a:rPr lang="en-US" sz="3200" dirty="0"/>
              <a:t>The switch statement executes groups of statements based on the value of a variable or expression. The keywords case and otherwise delineate the groups. Only the first matching case is executed. There must always be an end to match the switch.</a:t>
            </a:r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2160674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rtl="0"/>
            <a:r>
              <a:rPr lang="en-US" b="1" dirty="0"/>
              <a:t>switch and case: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The logic of the magic squares algorithm can also be described by</a:t>
            </a:r>
          </a:p>
          <a:p>
            <a:pPr algn="l" rtl="0"/>
            <a:r>
              <a:rPr lang="pt-BR" dirty="0"/>
              <a:t>switch (rem(n,4)==0) + (rem(n,2)==0)</a:t>
            </a:r>
          </a:p>
          <a:p>
            <a:pPr algn="l" rtl="0"/>
            <a:r>
              <a:rPr lang="en-US" dirty="0"/>
              <a:t>case 0</a:t>
            </a:r>
          </a:p>
          <a:p>
            <a:pPr algn="l" rtl="0"/>
            <a:r>
              <a:rPr lang="en-US" dirty="0"/>
              <a:t>M = </a:t>
            </a:r>
            <a:r>
              <a:rPr lang="en-US" dirty="0" err="1"/>
              <a:t>odd_magic</a:t>
            </a:r>
            <a:r>
              <a:rPr lang="en-US" dirty="0"/>
              <a:t>(n)</a:t>
            </a:r>
          </a:p>
          <a:p>
            <a:pPr algn="l" rtl="0"/>
            <a:r>
              <a:rPr lang="en-US" dirty="0"/>
              <a:t>case 1</a:t>
            </a:r>
          </a:p>
          <a:p>
            <a:pPr algn="l" rtl="0"/>
            <a:r>
              <a:rPr lang="en-US" dirty="0"/>
              <a:t>M = </a:t>
            </a:r>
            <a:r>
              <a:rPr lang="en-US" dirty="0" err="1"/>
              <a:t>single_even_magic</a:t>
            </a:r>
            <a:r>
              <a:rPr lang="en-US" dirty="0"/>
              <a:t>(n)</a:t>
            </a:r>
          </a:p>
          <a:p>
            <a:pPr algn="l" rtl="0"/>
            <a:r>
              <a:rPr lang="en-US" dirty="0"/>
              <a:t>case 2</a:t>
            </a:r>
          </a:p>
          <a:p>
            <a:pPr algn="l" rtl="0"/>
            <a:r>
              <a:rPr lang="en-US" dirty="0"/>
              <a:t>M = </a:t>
            </a:r>
            <a:r>
              <a:rPr lang="en-US" dirty="0" err="1"/>
              <a:t>double_even_magic</a:t>
            </a:r>
            <a:r>
              <a:rPr lang="en-US" dirty="0"/>
              <a:t>(n)</a:t>
            </a:r>
          </a:p>
          <a:p>
            <a:pPr algn="l" rtl="0"/>
            <a:r>
              <a:rPr lang="en-US" dirty="0"/>
              <a:t>otherwise</a:t>
            </a:r>
          </a:p>
          <a:p>
            <a:pPr algn="l" rtl="0"/>
            <a:r>
              <a:rPr lang="en-US" dirty="0"/>
              <a:t>error('This is impossible')</a:t>
            </a:r>
          </a:p>
          <a:p>
            <a:pPr algn="l" rtl="0"/>
            <a:r>
              <a:rPr lang="en-US" dirty="0"/>
              <a:t>end</a:t>
            </a:r>
            <a:endParaRPr lang="ar-IQ" dirty="0"/>
          </a:p>
          <a:p>
            <a:pPr marL="0" indent="0" algn="l" rtl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44601970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</TotalTime>
  <Words>556</Words>
  <Application>Microsoft Office PowerPoint</Application>
  <PresentationFormat>ملء الشاشة</PresentationFormat>
  <Paragraphs>89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Tahoma</vt:lpstr>
      <vt:lpstr>Times New Roman</vt:lpstr>
      <vt:lpstr>Wingdings 3</vt:lpstr>
      <vt:lpstr>Wisp</vt:lpstr>
      <vt:lpstr>Artificial lab</vt:lpstr>
      <vt:lpstr>matlab</vt:lpstr>
      <vt:lpstr>Break </vt:lpstr>
      <vt:lpstr>Flow Control</vt:lpstr>
      <vt:lpstr>if</vt:lpstr>
      <vt:lpstr>if</vt:lpstr>
      <vt:lpstr>if</vt:lpstr>
      <vt:lpstr>switch and case:</vt:lpstr>
      <vt:lpstr>switch and case:</vt:lpstr>
      <vt:lpstr>for</vt:lpstr>
      <vt:lpstr>for</vt:lpstr>
      <vt:lpstr>Thank you for listing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Control</dc:title>
  <dc:creator>zhn</dc:creator>
  <cp:lastModifiedBy>zhn</cp:lastModifiedBy>
  <cp:revision>8</cp:revision>
  <dcterms:created xsi:type="dcterms:W3CDTF">2018-11-13T17:59:59Z</dcterms:created>
  <dcterms:modified xsi:type="dcterms:W3CDTF">2018-11-17T08:23:36Z</dcterms:modified>
</cp:coreProperties>
</file>